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7561263" cy="10693400"/>
  <p:notesSz cx="6797675" cy="9926638"/>
  <p:defaultTextStyle>
    <a:defPPr>
      <a:defRPr lang="sv-SE"/>
    </a:defPPr>
    <a:lvl1pPr algn="l" defTabSz="49784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97845" algn="l" defTabSz="49784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95690" algn="l" defTabSz="49784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493535" algn="l" defTabSz="49784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991380" algn="l" defTabSz="49784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489225" algn="l" defTabSz="995690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987070" algn="l" defTabSz="995690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484916" algn="l" defTabSz="995690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982761" algn="l" defTabSz="995690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6">
          <p15:clr>
            <a:srgbClr val="A4A3A4"/>
          </p15:clr>
        </p15:guide>
        <p15:guide id="2" pos="222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B810"/>
    <a:srgbClr val="FD8204"/>
    <a:srgbClr val="DD7443"/>
    <a:srgbClr val="008457"/>
    <a:srgbClr val="E9CD00"/>
    <a:srgbClr val="00B3DA"/>
    <a:srgbClr val="FAA61A"/>
    <a:srgbClr val="C24F13"/>
    <a:srgbClr val="E85113"/>
    <a:srgbClr val="E20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9" autoAdjust="0"/>
    <p:restoredTop sz="94745" autoAdjust="0"/>
  </p:normalViewPr>
  <p:slideViewPr>
    <p:cSldViewPr snapToObjects="1">
      <p:cViewPr varScale="1">
        <p:scale>
          <a:sx n="63" d="100"/>
          <a:sy n="63" d="100"/>
        </p:scale>
        <p:origin x="1560" y="176"/>
      </p:cViewPr>
      <p:guideLst>
        <p:guide orient="horz" pos="3316"/>
        <p:guide pos="222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75" d="100"/>
          <a:sy n="75" d="100"/>
        </p:scale>
        <p:origin x="209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67178042-D3AB-F044-A606-A7B649E19A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34BEE2F-CD4D-E14E-9E33-AC178FF279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AF601-7C20-574D-8980-FA79050E0DF0}" type="datetimeFigureOut">
              <a:rPr lang="fi-FI" smtClean="0"/>
              <a:t>1.5.2019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3873A0B-970A-1143-A480-92E086AB51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451CC52-5C62-5349-8931-3C7B5F3477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F5D62-32FD-E843-9E27-CDAF6AE3154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047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293D6-26A7-6649-A0CB-17FFD7A61BDD}" type="datetimeFigureOut">
              <a:rPr lang="fi-FI" smtClean="0"/>
              <a:t>1.5.2019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C5263-C70D-EE49-B662-63CAE5A2ED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0840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">
            <a:extLst>
              <a:ext uri="{FF2B5EF4-FFF2-40B4-BE49-F238E27FC236}">
                <a16:creationId xmlns:a16="http://schemas.microsoft.com/office/drawing/2014/main" id="{0BBD5C72-DE0A-CF43-A9F4-D43D2B76DE6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31" y="10478996"/>
            <a:ext cx="7560005" cy="214404"/>
            <a:chOff x="0" y="4121"/>
            <a:chExt cx="7680" cy="199"/>
          </a:xfrm>
        </p:grpSpPr>
        <p:sp>
          <p:nvSpPr>
            <p:cNvPr id="47" name="AutoShape 3">
              <a:extLst>
                <a:ext uri="{FF2B5EF4-FFF2-40B4-BE49-F238E27FC236}">
                  <a16:creationId xmlns:a16="http://schemas.microsoft.com/office/drawing/2014/main" id="{864D9418-1D3D-774A-9C63-03F17EF7EFCD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0" y="4121"/>
              <a:ext cx="768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Rectangle 5">
              <a:extLst>
                <a:ext uri="{FF2B5EF4-FFF2-40B4-BE49-F238E27FC236}">
                  <a16:creationId xmlns:a16="http://schemas.microsoft.com/office/drawing/2014/main" id="{99524D74-A699-BE4A-96F0-D43C7EA5E01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" y="4121"/>
              <a:ext cx="3107" cy="199"/>
            </a:xfrm>
            <a:prstGeom prst="rect">
              <a:avLst/>
            </a:prstGeom>
            <a:solidFill>
              <a:srgbClr val="FD82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Rectangle 6">
              <a:extLst>
                <a:ext uri="{FF2B5EF4-FFF2-40B4-BE49-F238E27FC236}">
                  <a16:creationId xmlns:a16="http://schemas.microsoft.com/office/drawing/2014/main" id="{C372EA9F-CB67-D641-AA90-97705CEC6B2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4121"/>
              <a:ext cx="898" cy="199"/>
            </a:xfrm>
            <a:prstGeom prst="rect">
              <a:avLst/>
            </a:prstGeom>
            <a:solidFill>
              <a:srgbClr val="F16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Rectangle 7">
              <a:extLst>
                <a:ext uri="{FF2B5EF4-FFF2-40B4-BE49-F238E27FC236}">
                  <a16:creationId xmlns:a16="http://schemas.microsoft.com/office/drawing/2014/main" id="{150EB429-B161-5849-BE44-80337A5356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8" y="4121"/>
              <a:ext cx="457" cy="199"/>
            </a:xfrm>
            <a:prstGeom prst="rect">
              <a:avLst/>
            </a:prstGeom>
            <a:solidFill>
              <a:srgbClr val="D0DF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Rectangle 8">
              <a:extLst>
                <a:ext uri="{FF2B5EF4-FFF2-40B4-BE49-F238E27FC236}">
                  <a16:creationId xmlns:a16="http://schemas.microsoft.com/office/drawing/2014/main" id="{0560398C-377A-A447-BE54-672ED389EA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357" y="4121"/>
              <a:ext cx="1068" cy="199"/>
            </a:xfrm>
            <a:prstGeom prst="rect">
              <a:avLst/>
            </a:prstGeom>
            <a:solidFill>
              <a:srgbClr val="82C5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Rectangle 9">
              <a:extLst>
                <a:ext uri="{FF2B5EF4-FFF2-40B4-BE49-F238E27FC236}">
                  <a16:creationId xmlns:a16="http://schemas.microsoft.com/office/drawing/2014/main" id="{12564EC8-0EE6-B543-985B-B5FEE9F5E2D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24" y="4121"/>
              <a:ext cx="473" cy="199"/>
            </a:xfrm>
            <a:prstGeom prst="rect">
              <a:avLst/>
            </a:prstGeom>
            <a:solidFill>
              <a:srgbClr val="FDB6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Rectangle 10">
              <a:extLst>
                <a:ext uri="{FF2B5EF4-FFF2-40B4-BE49-F238E27FC236}">
                  <a16:creationId xmlns:a16="http://schemas.microsoft.com/office/drawing/2014/main" id="{56424F0B-718E-B342-8ECD-77327A8DB1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96" y="4121"/>
              <a:ext cx="1259" cy="199"/>
            </a:xfrm>
            <a:prstGeom prst="rect">
              <a:avLst/>
            </a:prstGeom>
            <a:solidFill>
              <a:srgbClr val="1DB4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Rectangle 11">
              <a:extLst>
                <a:ext uri="{FF2B5EF4-FFF2-40B4-BE49-F238E27FC236}">
                  <a16:creationId xmlns:a16="http://schemas.microsoft.com/office/drawing/2014/main" id="{C2BFA2C6-0EA7-C645-BA40-6C63FEEB47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154" y="4121"/>
              <a:ext cx="428" cy="199"/>
            </a:xfrm>
            <a:prstGeom prst="rect">
              <a:avLst/>
            </a:prstGeom>
            <a:solidFill>
              <a:srgbClr val="D0DF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4" name="Suorakulmio 13">
            <a:extLst>
              <a:ext uri="{FF2B5EF4-FFF2-40B4-BE49-F238E27FC236}">
                <a16:creationId xmlns:a16="http://schemas.microsoft.com/office/drawing/2014/main" id="{4EBF35CA-4306-8B44-9585-5490DB1BCFCD}"/>
              </a:ext>
            </a:extLst>
          </p:cNvPr>
          <p:cNvSpPr/>
          <p:nvPr userDrawn="1"/>
        </p:nvSpPr>
        <p:spPr>
          <a:xfrm>
            <a:off x="546128" y="1602284"/>
            <a:ext cx="6553857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i-FI" sz="1400" b="1" dirty="0">
                <a:solidFill>
                  <a:srgbClr val="000000"/>
                </a:solidFill>
                <a:latin typeface="+mj-lt"/>
              </a:rPr>
              <a:t>Ryhmäläisten nimet: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fi-FI" sz="1400" b="1" dirty="0">
              <a:solidFill>
                <a:srgbClr val="000000"/>
              </a:solidFill>
              <a:latin typeface="+mj-lt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fi-FI" sz="1400" b="1" dirty="0">
              <a:solidFill>
                <a:srgbClr val="000000"/>
              </a:solidFill>
              <a:latin typeface="+mj-lt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fi-FI" sz="1400" b="0" dirty="0">
              <a:solidFill>
                <a:srgbClr val="000000"/>
              </a:solidFill>
              <a:latin typeface="+mj-lt"/>
            </a:endParaRPr>
          </a:p>
        </p:txBody>
      </p:sp>
      <p:graphicFrame>
        <p:nvGraphicFramePr>
          <p:cNvPr id="15" name="Taulukko 14">
            <a:extLst>
              <a:ext uri="{FF2B5EF4-FFF2-40B4-BE49-F238E27FC236}">
                <a16:creationId xmlns:a16="http://schemas.microsoft.com/office/drawing/2014/main" id="{284D51F4-ADED-FD4E-9D19-FC8C3BFA5DD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95963731"/>
              </p:ext>
            </p:extLst>
          </p:nvPr>
        </p:nvGraphicFramePr>
        <p:xfrm>
          <a:off x="772840" y="4009354"/>
          <a:ext cx="6033556" cy="16754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3642">
                  <a:extLst>
                    <a:ext uri="{9D8B030D-6E8A-4147-A177-3AD203B41FA5}">
                      <a16:colId xmlns:a16="http://schemas.microsoft.com/office/drawing/2014/main" val="4189543412"/>
                    </a:ext>
                  </a:extLst>
                </a:gridCol>
                <a:gridCol w="1305106">
                  <a:extLst>
                    <a:ext uri="{9D8B030D-6E8A-4147-A177-3AD203B41FA5}">
                      <a16:colId xmlns:a16="http://schemas.microsoft.com/office/drawing/2014/main" val="2013992871"/>
                    </a:ext>
                  </a:extLst>
                </a:gridCol>
                <a:gridCol w="1314936">
                  <a:extLst>
                    <a:ext uri="{9D8B030D-6E8A-4147-A177-3AD203B41FA5}">
                      <a16:colId xmlns:a16="http://schemas.microsoft.com/office/drawing/2014/main" val="2426138364"/>
                    </a:ext>
                  </a:extLst>
                </a:gridCol>
                <a:gridCol w="1314936">
                  <a:extLst>
                    <a:ext uri="{9D8B030D-6E8A-4147-A177-3AD203B41FA5}">
                      <a16:colId xmlns:a16="http://schemas.microsoft.com/office/drawing/2014/main" val="1336730301"/>
                    </a:ext>
                  </a:extLst>
                </a:gridCol>
                <a:gridCol w="1314936">
                  <a:extLst>
                    <a:ext uri="{9D8B030D-6E8A-4147-A177-3AD203B41FA5}">
                      <a16:colId xmlns:a16="http://schemas.microsoft.com/office/drawing/2014/main" val="2287999972"/>
                    </a:ext>
                  </a:extLst>
                </a:gridCol>
              </a:tblGrid>
              <a:tr h="384876">
                <a:tc>
                  <a:txBody>
                    <a:bodyPr/>
                    <a:lstStyle/>
                    <a:p>
                      <a:pPr algn="ctr"/>
                      <a:endParaRPr lang="fi-FI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1 vuotta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20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2 vuotta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20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10 vuotta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20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30 vuotta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2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450277"/>
                  </a:ext>
                </a:extLst>
              </a:tr>
              <a:tr h="594808"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Ilman korkoa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050082"/>
                  </a:ext>
                </a:extLst>
              </a:tr>
              <a:tr h="695809"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2 % korko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782517"/>
                  </a:ext>
                </a:extLst>
              </a:tr>
            </a:tbl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33002333-4E37-3446-BE69-9A8FFEC253F4}"/>
              </a:ext>
            </a:extLst>
          </p:cNvPr>
          <p:cNvSpPr txBox="1">
            <a:spLocks/>
          </p:cNvSpPr>
          <p:nvPr userDrawn="1"/>
        </p:nvSpPr>
        <p:spPr>
          <a:xfrm>
            <a:off x="400322" y="18108"/>
            <a:ext cx="2300190" cy="53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 baseline="0">
                <a:solidFill>
                  <a:srgbClr val="FD8204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fi-FI" sz="1400" dirty="0">
                <a:solidFill>
                  <a:srgbClr val="FD8204"/>
                </a:solidFill>
              </a:rPr>
              <a:t>Oma talous haltuun</a:t>
            </a:r>
            <a:endParaRPr lang="en-US" sz="1400" dirty="0">
              <a:solidFill>
                <a:srgbClr val="FD8204"/>
              </a:solidFill>
            </a:endParaRPr>
          </a:p>
        </p:txBody>
      </p:sp>
      <p:sp>
        <p:nvSpPr>
          <p:cNvPr id="17" name="Sisällön paikkamerkki 2">
            <a:extLst>
              <a:ext uri="{FF2B5EF4-FFF2-40B4-BE49-F238E27FC236}">
                <a16:creationId xmlns:a16="http://schemas.microsoft.com/office/drawing/2014/main" id="{7E8E0EFD-7E03-6C4E-A01D-AC52A8506CDE}"/>
              </a:ext>
            </a:extLst>
          </p:cNvPr>
          <p:cNvSpPr txBox="1">
            <a:spLocks/>
          </p:cNvSpPr>
          <p:nvPr userDrawn="1"/>
        </p:nvSpPr>
        <p:spPr>
          <a:xfrm>
            <a:off x="442615" y="554492"/>
            <a:ext cx="6760625" cy="8823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i-FI" sz="4000" b="1" dirty="0">
                <a:solidFill>
                  <a:srgbClr val="FD8204"/>
                </a:solidFill>
              </a:rPr>
              <a:t>Korko</a:t>
            </a:r>
          </a:p>
        </p:txBody>
      </p:sp>
      <p:sp>
        <p:nvSpPr>
          <p:cNvPr id="27" name="Sisällön paikkamerkki 2">
            <a:extLst>
              <a:ext uri="{FF2B5EF4-FFF2-40B4-BE49-F238E27FC236}">
                <a16:creationId xmlns:a16="http://schemas.microsoft.com/office/drawing/2014/main" id="{555607CC-8C29-F349-8F40-7E2E0D655DB4}"/>
              </a:ext>
            </a:extLst>
          </p:cNvPr>
          <p:cNvSpPr txBox="1">
            <a:spLocks/>
          </p:cNvSpPr>
          <p:nvPr userDrawn="1"/>
        </p:nvSpPr>
        <p:spPr>
          <a:xfrm>
            <a:off x="409306" y="1242244"/>
            <a:ext cx="6760625" cy="5575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+mj-lt"/>
              </a:rPr>
              <a:t>Laskekaa säästökorkoja ja kuinka kauan säästöjen tuplaantuminen kestää. </a:t>
            </a:r>
          </a:p>
        </p:txBody>
      </p:sp>
      <p:sp>
        <p:nvSpPr>
          <p:cNvPr id="32" name="Tekstin paikkamerkki 3">
            <a:extLst>
              <a:ext uri="{FF2B5EF4-FFF2-40B4-BE49-F238E27FC236}">
                <a16:creationId xmlns:a16="http://schemas.microsoft.com/office/drawing/2014/main" id="{C7525980-B77C-CD42-B710-C3EED25658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93822" y="4414033"/>
            <a:ext cx="1006690" cy="51267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Laske…</a:t>
            </a:r>
          </a:p>
        </p:txBody>
      </p:sp>
      <p:sp>
        <p:nvSpPr>
          <p:cNvPr id="25" name="Tekstin paikkamerkki 3">
            <a:extLst>
              <a:ext uri="{FF2B5EF4-FFF2-40B4-BE49-F238E27FC236}">
                <a16:creationId xmlns:a16="http://schemas.microsoft.com/office/drawing/2014/main" id="{F1943A12-C8E2-6D40-B80B-5DBF689D963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8500" y="1965185"/>
            <a:ext cx="6314664" cy="479024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 nimet…</a:t>
            </a: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83E8A277-2CF1-0D42-8B8E-EE6A5E67511F}"/>
              </a:ext>
            </a:extLst>
          </p:cNvPr>
          <p:cNvSpPr/>
          <p:nvPr userDrawn="1"/>
        </p:nvSpPr>
        <p:spPr>
          <a:xfrm>
            <a:off x="772840" y="3682501"/>
            <a:ext cx="60335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i-FI" sz="1400" b="1" kern="1200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+mn-cs"/>
              </a:rPr>
              <a:t>Osio 1: Säästetään 50 snt päivässä</a:t>
            </a:r>
          </a:p>
        </p:txBody>
      </p:sp>
      <p:sp>
        <p:nvSpPr>
          <p:cNvPr id="29" name="Tekstin paikkamerkki 3">
            <a:extLst>
              <a:ext uri="{FF2B5EF4-FFF2-40B4-BE49-F238E27FC236}">
                <a16:creationId xmlns:a16="http://schemas.microsoft.com/office/drawing/2014/main" id="{A6505896-8F3F-1E46-A167-DFB8B0BA85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967702" y="4414033"/>
            <a:ext cx="1006690" cy="51267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Laske…</a:t>
            </a:r>
          </a:p>
        </p:txBody>
      </p:sp>
      <p:sp>
        <p:nvSpPr>
          <p:cNvPr id="30" name="Tekstin paikkamerkki 3">
            <a:extLst>
              <a:ext uri="{FF2B5EF4-FFF2-40B4-BE49-F238E27FC236}">
                <a16:creationId xmlns:a16="http://schemas.microsoft.com/office/drawing/2014/main" id="{D6504FB3-41C0-B140-BA59-6F0DD4B25F5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300383" y="4414033"/>
            <a:ext cx="1006690" cy="51267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Laske…</a:t>
            </a:r>
          </a:p>
        </p:txBody>
      </p:sp>
      <p:sp>
        <p:nvSpPr>
          <p:cNvPr id="31" name="Tekstin paikkamerkki 3">
            <a:extLst>
              <a:ext uri="{FF2B5EF4-FFF2-40B4-BE49-F238E27FC236}">
                <a16:creationId xmlns:a16="http://schemas.microsoft.com/office/drawing/2014/main" id="{319CCC09-2D11-794C-A789-746A8749C39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633064" y="4414033"/>
            <a:ext cx="1006690" cy="51267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Laske…</a:t>
            </a:r>
          </a:p>
        </p:txBody>
      </p:sp>
      <p:sp>
        <p:nvSpPr>
          <p:cNvPr id="40" name="Tekstin paikkamerkki 3">
            <a:extLst>
              <a:ext uri="{FF2B5EF4-FFF2-40B4-BE49-F238E27FC236}">
                <a16:creationId xmlns:a16="http://schemas.microsoft.com/office/drawing/2014/main" id="{7E941A60-C3D6-E948-B03D-8F1E5E0DDC3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693822" y="5039002"/>
            <a:ext cx="1006690" cy="51267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Laske…</a:t>
            </a:r>
          </a:p>
        </p:txBody>
      </p:sp>
      <p:sp>
        <p:nvSpPr>
          <p:cNvPr id="41" name="Tekstin paikkamerkki 3">
            <a:extLst>
              <a:ext uri="{FF2B5EF4-FFF2-40B4-BE49-F238E27FC236}">
                <a16:creationId xmlns:a16="http://schemas.microsoft.com/office/drawing/2014/main" id="{D21A4611-59CC-9441-A803-2539264198E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967702" y="5039002"/>
            <a:ext cx="1006690" cy="51267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Laske…</a:t>
            </a:r>
          </a:p>
        </p:txBody>
      </p:sp>
      <p:sp>
        <p:nvSpPr>
          <p:cNvPr id="42" name="Tekstin paikkamerkki 3">
            <a:extLst>
              <a:ext uri="{FF2B5EF4-FFF2-40B4-BE49-F238E27FC236}">
                <a16:creationId xmlns:a16="http://schemas.microsoft.com/office/drawing/2014/main" id="{2AA024E5-FA48-074D-820B-0513C8B1F84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300383" y="5039002"/>
            <a:ext cx="1006690" cy="51267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Laske…</a:t>
            </a:r>
          </a:p>
        </p:txBody>
      </p:sp>
      <p:sp>
        <p:nvSpPr>
          <p:cNvPr id="43" name="Tekstin paikkamerkki 3">
            <a:extLst>
              <a:ext uri="{FF2B5EF4-FFF2-40B4-BE49-F238E27FC236}">
                <a16:creationId xmlns:a16="http://schemas.microsoft.com/office/drawing/2014/main" id="{E06FCA16-1A9C-8E4C-A128-1105BCE513F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33064" y="5039002"/>
            <a:ext cx="1006690" cy="51267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Laske…</a:t>
            </a:r>
          </a:p>
        </p:txBody>
      </p:sp>
      <p:graphicFrame>
        <p:nvGraphicFramePr>
          <p:cNvPr id="44" name="Taulukko 43">
            <a:extLst>
              <a:ext uri="{FF2B5EF4-FFF2-40B4-BE49-F238E27FC236}">
                <a16:creationId xmlns:a16="http://schemas.microsoft.com/office/drawing/2014/main" id="{BFE57F9B-9900-F34B-912D-3F0B6FBA676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23225013"/>
              </p:ext>
            </p:extLst>
          </p:nvPr>
        </p:nvGraphicFramePr>
        <p:xfrm>
          <a:off x="772840" y="6419241"/>
          <a:ext cx="6033556" cy="16754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3642">
                  <a:extLst>
                    <a:ext uri="{9D8B030D-6E8A-4147-A177-3AD203B41FA5}">
                      <a16:colId xmlns:a16="http://schemas.microsoft.com/office/drawing/2014/main" val="4189543412"/>
                    </a:ext>
                  </a:extLst>
                </a:gridCol>
                <a:gridCol w="1305106">
                  <a:extLst>
                    <a:ext uri="{9D8B030D-6E8A-4147-A177-3AD203B41FA5}">
                      <a16:colId xmlns:a16="http://schemas.microsoft.com/office/drawing/2014/main" val="2013992871"/>
                    </a:ext>
                  </a:extLst>
                </a:gridCol>
                <a:gridCol w="1314936">
                  <a:extLst>
                    <a:ext uri="{9D8B030D-6E8A-4147-A177-3AD203B41FA5}">
                      <a16:colId xmlns:a16="http://schemas.microsoft.com/office/drawing/2014/main" val="2426138364"/>
                    </a:ext>
                  </a:extLst>
                </a:gridCol>
                <a:gridCol w="1314936">
                  <a:extLst>
                    <a:ext uri="{9D8B030D-6E8A-4147-A177-3AD203B41FA5}">
                      <a16:colId xmlns:a16="http://schemas.microsoft.com/office/drawing/2014/main" val="1336730301"/>
                    </a:ext>
                  </a:extLst>
                </a:gridCol>
                <a:gridCol w="1314936">
                  <a:extLst>
                    <a:ext uri="{9D8B030D-6E8A-4147-A177-3AD203B41FA5}">
                      <a16:colId xmlns:a16="http://schemas.microsoft.com/office/drawing/2014/main" val="2287999972"/>
                    </a:ext>
                  </a:extLst>
                </a:gridCol>
              </a:tblGrid>
              <a:tr h="384876">
                <a:tc>
                  <a:txBody>
                    <a:bodyPr/>
                    <a:lstStyle/>
                    <a:p>
                      <a:pPr algn="ctr"/>
                      <a:endParaRPr lang="fi-FI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1 vuotta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20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2 vuotta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20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10 vuotta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20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30 vuotta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2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450277"/>
                  </a:ext>
                </a:extLst>
              </a:tr>
              <a:tr h="594808"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Ilman korkoa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050082"/>
                  </a:ext>
                </a:extLst>
              </a:tr>
              <a:tr h="695809"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2 % korko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782517"/>
                  </a:ext>
                </a:extLst>
              </a:tr>
            </a:tbl>
          </a:graphicData>
        </a:graphic>
      </p:graphicFrame>
      <p:sp>
        <p:nvSpPr>
          <p:cNvPr id="45" name="Tekstin paikkamerkki 3">
            <a:extLst>
              <a:ext uri="{FF2B5EF4-FFF2-40B4-BE49-F238E27FC236}">
                <a16:creationId xmlns:a16="http://schemas.microsoft.com/office/drawing/2014/main" id="{C655158C-8BF4-8B45-88BC-B75E966CEBE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93822" y="6823920"/>
            <a:ext cx="1006690" cy="51267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Laske…</a:t>
            </a:r>
          </a:p>
        </p:txBody>
      </p:sp>
      <p:sp>
        <p:nvSpPr>
          <p:cNvPr id="55" name="Suorakulmio 54">
            <a:extLst>
              <a:ext uri="{FF2B5EF4-FFF2-40B4-BE49-F238E27FC236}">
                <a16:creationId xmlns:a16="http://schemas.microsoft.com/office/drawing/2014/main" id="{C00F29FC-3A8D-A343-89C3-BB324822F5D4}"/>
              </a:ext>
            </a:extLst>
          </p:cNvPr>
          <p:cNvSpPr/>
          <p:nvPr userDrawn="1"/>
        </p:nvSpPr>
        <p:spPr>
          <a:xfrm>
            <a:off x="772840" y="6058765"/>
            <a:ext cx="60335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i-FI" sz="1400" b="1" kern="1200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+mn-cs"/>
              </a:rPr>
              <a:t>Osio 2: Säästetään euro päivässä</a:t>
            </a:r>
          </a:p>
        </p:txBody>
      </p:sp>
      <p:sp>
        <p:nvSpPr>
          <p:cNvPr id="56" name="Tekstin paikkamerkki 3">
            <a:extLst>
              <a:ext uri="{FF2B5EF4-FFF2-40B4-BE49-F238E27FC236}">
                <a16:creationId xmlns:a16="http://schemas.microsoft.com/office/drawing/2014/main" id="{56E8F309-6106-BA4A-A34D-7C5D1F9A88B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967702" y="6823920"/>
            <a:ext cx="1006690" cy="51267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Laske…</a:t>
            </a:r>
          </a:p>
        </p:txBody>
      </p:sp>
      <p:sp>
        <p:nvSpPr>
          <p:cNvPr id="57" name="Tekstin paikkamerkki 3">
            <a:extLst>
              <a:ext uri="{FF2B5EF4-FFF2-40B4-BE49-F238E27FC236}">
                <a16:creationId xmlns:a16="http://schemas.microsoft.com/office/drawing/2014/main" id="{E335A7A9-57F3-7C4E-9F26-3FABE727CEE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00383" y="6823920"/>
            <a:ext cx="1006690" cy="51267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Laske…</a:t>
            </a:r>
          </a:p>
        </p:txBody>
      </p:sp>
      <p:sp>
        <p:nvSpPr>
          <p:cNvPr id="58" name="Tekstin paikkamerkki 3">
            <a:extLst>
              <a:ext uri="{FF2B5EF4-FFF2-40B4-BE49-F238E27FC236}">
                <a16:creationId xmlns:a16="http://schemas.microsoft.com/office/drawing/2014/main" id="{67D4B9AD-2106-C943-AA6A-31C34EE4215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633064" y="6823920"/>
            <a:ext cx="1006690" cy="51267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Laske…</a:t>
            </a:r>
          </a:p>
        </p:txBody>
      </p:sp>
      <p:sp>
        <p:nvSpPr>
          <p:cNvPr id="59" name="Tekstin paikkamerkki 3">
            <a:extLst>
              <a:ext uri="{FF2B5EF4-FFF2-40B4-BE49-F238E27FC236}">
                <a16:creationId xmlns:a16="http://schemas.microsoft.com/office/drawing/2014/main" id="{89CF8018-D6E4-3E46-9305-BCA0530BD80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693822" y="7448889"/>
            <a:ext cx="1006690" cy="51267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Laske…</a:t>
            </a:r>
          </a:p>
        </p:txBody>
      </p:sp>
      <p:sp>
        <p:nvSpPr>
          <p:cNvPr id="60" name="Tekstin paikkamerkki 3">
            <a:extLst>
              <a:ext uri="{FF2B5EF4-FFF2-40B4-BE49-F238E27FC236}">
                <a16:creationId xmlns:a16="http://schemas.microsoft.com/office/drawing/2014/main" id="{6FDE2802-7306-CB42-B8A8-635FC89F708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967702" y="7448889"/>
            <a:ext cx="1006690" cy="51267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Laske…</a:t>
            </a:r>
          </a:p>
        </p:txBody>
      </p:sp>
      <p:sp>
        <p:nvSpPr>
          <p:cNvPr id="61" name="Tekstin paikkamerkki 3">
            <a:extLst>
              <a:ext uri="{FF2B5EF4-FFF2-40B4-BE49-F238E27FC236}">
                <a16:creationId xmlns:a16="http://schemas.microsoft.com/office/drawing/2014/main" id="{3CC6567A-5E91-2346-A8D7-9B9D1A44CD22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00383" y="7448889"/>
            <a:ext cx="1006690" cy="51267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Laske…</a:t>
            </a:r>
          </a:p>
        </p:txBody>
      </p:sp>
      <p:sp>
        <p:nvSpPr>
          <p:cNvPr id="62" name="Tekstin paikkamerkki 3">
            <a:extLst>
              <a:ext uri="{FF2B5EF4-FFF2-40B4-BE49-F238E27FC236}">
                <a16:creationId xmlns:a16="http://schemas.microsoft.com/office/drawing/2014/main" id="{30DE8350-2924-D644-95D2-BBA808C8C46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633064" y="7448889"/>
            <a:ext cx="1006690" cy="51267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Laske…</a:t>
            </a:r>
          </a:p>
        </p:txBody>
      </p:sp>
      <p:sp>
        <p:nvSpPr>
          <p:cNvPr id="63" name="Suorakulmio 62">
            <a:extLst>
              <a:ext uri="{FF2B5EF4-FFF2-40B4-BE49-F238E27FC236}">
                <a16:creationId xmlns:a16="http://schemas.microsoft.com/office/drawing/2014/main" id="{62D70BCF-B52C-C045-95B4-C0077086C924}"/>
              </a:ext>
            </a:extLst>
          </p:cNvPr>
          <p:cNvSpPr/>
          <p:nvPr userDrawn="1"/>
        </p:nvSpPr>
        <p:spPr>
          <a:xfrm>
            <a:off x="546128" y="2826420"/>
            <a:ext cx="6553857" cy="731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i-FI" sz="1400" b="1" kern="1200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+mn-cs"/>
              </a:rPr>
              <a:t>Tehtävä 1. Säästökorko</a:t>
            </a:r>
          </a:p>
          <a:p>
            <a:pPr marL="0" marR="0" indent="0" algn="l" defTabSz="49784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0" kern="1200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+mn-cs"/>
              </a:rPr>
              <a:t>Laskekaa kuinka paljon säästöt kasvavat ilman korkoa ja 2 prosentin korolla. Vuodessa on 365 päivää.</a:t>
            </a:r>
          </a:p>
        </p:txBody>
      </p:sp>
      <p:sp>
        <p:nvSpPr>
          <p:cNvPr id="64" name="Suorakulmio 63">
            <a:extLst>
              <a:ext uri="{FF2B5EF4-FFF2-40B4-BE49-F238E27FC236}">
                <a16:creationId xmlns:a16="http://schemas.microsoft.com/office/drawing/2014/main" id="{7C559DC7-6FBD-0A4D-B5D7-0F26C9A05F60}"/>
              </a:ext>
            </a:extLst>
          </p:cNvPr>
          <p:cNvSpPr/>
          <p:nvPr userDrawn="1"/>
        </p:nvSpPr>
        <p:spPr>
          <a:xfrm>
            <a:off x="546128" y="8515052"/>
            <a:ext cx="65538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i-FI" sz="1400" b="1" kern="1200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+mn-cs"/>
              </a:rPr>
              <a:t>Tehtävä 2. Kauanko säästön kaksinkertaistuminen kestää, kun korkoprosentti on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i-FI" sz="1400" b="0" kern="1200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+mn-cs"/>
              </a:rPr>
              <a:t>(laskukaavana sääntö 72):</a:t>
            </a:r>
          </a:p>
        </p:txBody>
      </p:sp>
      <p:graphicFrame>
        <p:nvGraphicFramePr>
          <p:cNvPr id="65" name="Taulukko 64">
            <a:extLst>
              <a:ext uri="{FF2B5EF4-FFF2-40B4-BE49-F238E27FC236}">
                <a16:creationId xmlns:a16="http://schemas.microsoft.com/office/drawing/2014/main" id="{5842602F-3BF4-5B48-A6E6-C7118E544AA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44864730"/>
              </p:ext>
            </p:extLst>
          </p:nvPr>
        </p:nvGraphicFramePr>
        <p:xfrm>
          <a:off x="648500" y="9241608"/>
          <a:ext cx="6157895" cy="9251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0827">
                  <a:extLst>
                    <a:ext uri="{9D8B030D-6E8A-4147-A177-3AD203B41FA5}">
                      <a16:colId xmlns:a16="http://schemas.microsoft.com/office/drawing/2014/main" val="2013992871"/>
                    </a:ext>
                  </a:extLst>
                </a:gridCol>
                <a:gridCol w="1542356">
                  <a:extLst>
                    <a:ext uri="{9D8B030D-6E8A-4147-A177-3AD203B41FA5}">
                      <a16:colId xmlns:a16="http://schemas.microsoft.com/office/drawing/2014/main" val="2426138364"/>
                    </a:ext>
                  </a:extLst>
                </a:gridCol>
                <a:gridCol w="1542356">
                  <a:extLst>
                    <a:ext uri="{9D8B030D-6E8A-4147-A177-3AD203B41FA5}">
                      <a16:colId xmlns:a16="http://schemas.microsoft.com/office/drawing/2014/main" val="1336730301"/>
                    </a:ext>
                  </a:extLst>
                </a:gridCol>
                <a:gridCol w="1542356">
                  <a:extLst>
                    <a:ext uri="{9D8B030D-6E8A-4147-A177-3AD203B41FA5}">
                      <a16:colId xmlns:a16="http://schemas.microsoft.com/office/drawing/2014/main" val="2287999972"/>
                    </a:ext>
                  </a:extLst>
                </a:gridCol>
              </a:tblGrid>
              <a:tr h="406024"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1 %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6 %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30 %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60 %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450277"/>
                  </a:ext>
                </a:extLst>
              </a:tr>
              <a:tr h="519169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050082"/>
                  </a:ext>
                </a:extLst>
              </a:tr>
            </a:tbl>
          </a:graphicData>
        </a:graphic>
      </p:graphicFrame>
      <p:sp>
        <p:nvSpPr>
          <p:cNvPr id="66" name="Tekstin paikkamerkki 3">
            <a:extLst>
              <a:ext uri="{FF2B5EF4-FFF2-40B4-BE49-F238E27FC236}">
                <a16:creationId xmlns:a16="http://schemas.microsoft.com/office/drawing/2014/main" id="{9EA0A98B-A429-424F-B0BE-BED79791F9D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16823" y="9654125"/>
            <a:ext cx="1407624" cy="42232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Laske…</a:t>
            </a:r>
          </a:p>
        </p:txBody>
      </p:sp>
      <p:sp>
        <p:nvSpPr>
          <p:cNvPr id="67" name="Tekstin paikkamerkki 3">
            <a:extLst>
              <a:ext uri="{FF2B5EF4-FFF2-40B4-BE49-F238E27FC236}">
                <a16:creationId xmlns:a16="http://schemas.microsoft.com/office/drawing/2014/main" id="{93FAD0D6-B56E-284E-BFDE-FA8F46B9D79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261045" y="9654125"/>
            <a:ext cx="1407624" cy="42232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Laske…</a:t>
            </a:r>
          </a:p>
        </p:txBody>
      </p:sp>
      <p:sp>
        <p:nvSpPr>
          <p:cNvPr id="68" name="Tekstin paikkamerkki 3">
            <a:extLst>
              <a:ext uri="{FF2B5EF4-FFF2-40B4-BE49-F238E27FC236}">
                <a16:creationId xmlns:a16="http://schemas.microsoft.com/office/drawing/2014/main" id="{FB38900B-836A-5942-B10B-83C2C0FCE3E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780633" y="9644235"/>
            <a:ext cx="1407624" cy="42232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Laske…</a:t>
            </a:r>
          </a:p>
        </p:txBody>
      </p:sp>
      <p:sp>
        <p:nvSpPr>
          <p:cNvPr id="69" name="Tekstin paikkamerkki 3">
            <a:extLst>
              <a:ext uri="{FF2B5EF4-FFF2-40B4-BE49-F238E27FC236}">
                <a16:creationId xmlns:a16="http://schemas.microsoft.com/office/drawing/2014/main" id="{3058D508-AC3E-3C4C-ABD4-3D35C8C855C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307613" y="9644235"/>
            <a:ext cx="1407624" cy="42232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Laske…</a:t>
            </a:r>
          </a:p>
        </p:txBody>
      </p:sp>
    </p:spTree>
    <p:extLst>
      <p:ext uri="{BB962C8B-B14F-4D97-AF65-F5344CB8AC3E}">
        <p14:creationId xmlns:p14="http://schemas.microsoft.com/office/powerpoint/2010/main" val="244753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3037" cy="2066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3037" cy="6784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19113" y="9910763"/>
            <a:ext cx="17018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F6E0D-51F4-4145-8A35-8970BC18E459}" type="datetimeFigureOut">
              <a:rPr lang="fi-FI" smtClean="0"/>
              <a:t>1.5.2019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505075" y="9910763"/>
            <a:ext cx="2551113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5340350" y="9910763"/>
            <a:ext cx="17018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D4C4-1A80-4C63-9FA8-3B22A68C52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039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>
            <a:extLst>
              <a:ext uri="{FF2B5EF4-FFF2-40B4-BE49-F238E27FC236}">
                <a16:creationId xmlns:a16="http://schemas.microsoft.com/office/drawing/2014/main" id="{C24B43A4-F3BE-8442-9354-09FFD7FC3B6E}"/>
              </a:ext>
            </a:extLst>
          </p:cNvPr>
          <p:cNvGrpSpPr>
            <a:grpSpLocks/>
          </p:cNvGrpSpPr>
          <p:nvPr/>
        </p:nvGrpSpPr>
        <p:grpSpPr bwMode="auto">
          <a:xfrm>
            <a:off x="631" y="10478996"/>
            <a:ext cx="7560005" cy="214404"/>
            <a:chOff x="0" y="4121"/>
            <a:chExt cx="7680" cy="199"/>
          </a:xfrm>
        </p:grpSpPr>
        <p:sp>
          <p:nvSpPr>
            <p:cNvPr id="18" name="AutoShape 3">
              <a:extLst>
                <a:ext uri="{FF2B5EF4-FFF2-40B4-BE49-F238E27FC236}">
                  <a16:creationId xmlns:a16="http://schemas.microsoft.com/office/drawing/2014/main" id="{F1DB1B7A-49EC-664F-B4B9-97ED436EBB4F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0" y="4121"/>
              <a:ext cx="768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Rectangle 5">
              <a:extLst>
                <a:ext uri="{FF2B5EF4-FFF2-40B4-BE49-F238E27FC236}">
                  <a16:creationId xmlns:a16="http://schemas.microsoft.com/office/drawing/2014/main" id="{D2F5381E-7A2B-7247-807C-7DA578D3214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" y="4121"/>
              <a:ext cx="3107" cy="199"/>
            </a:xfrm>
            <a:prstGeom prst="rect">
              <a:avLst/>
            </a:prstGeom>
            <a:solidFill>
              <a:srgbClr val="FD82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Rectangle 6">
              <a:extLst>
                <a:ext uri="{FF2B5EF4-FFF2-40B4-BE49-F238E27FC236}">
                  <a16:creationId xmlns:a16="http://schemas.microsoft.com/office/drawing/2014/main" id="{444B2B97-078D-0242-B2F9-D54B0188434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4121"/>
              <a:ext cx="898" cy="199"/>
            </a:xfrm>
            <a:prstGeom prst="rect">
              <a:avLst/>
            </a:prstGeom>
            <a:solidFill>
              <a:srgbClr val="F16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Rectangle 7">
              <a:extLst>
                <a:ext uri="{FF2B5EF4-FFF2-40B4-BE49-F238E27FC236}">
                  <a16:creationId xmlns:a16="http://schemas.microsoft.com/office/drawing/2014/main" id="{CBC1C3F2-23EB-8F41-A74C-851D933450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8" y="4121"/>
              <a:ext cx="457" cy="199"/>
            </a:xfrm>
            <a:prstGeom prst="rect">
              <a:avLst/>
            </a:prstGeom>
            <a:solidFill>
              <a:srgbClr val="D0DF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Rectangle 8">
              <a:extLst>
                <a:ext uri="{FF2B5EF4-FFF2-40B4-BE49-F238E27FC236}">
                  <a16:creationId xmlns:a16="http://schemas.microsoft.com/office/drawing/2014/main" id="{47D21F84-E681-6E48-A2F4-43285E8855B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357" y="4121"/>
              <a:ext cx="1068" cy="199"/>
            </a:xfrm>
            <a:prstGeom prst="rect">
              <a:avLst/>
            </a:prstGeom>
            <a:solidFill>
              <a:srgbClr val="82C5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Rectangle 9">
              <a:extLst>
                <a:ext uri="{FF2B5EF4-FFF2-40B4-BE49-F238E27FC236}">
                  <a16:creationId xmlns:a16="http://schemas.microsoft.com/office/drawing/2014/main" id="{28CE62BB-C15E-0041-AA63-200B307323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24" y="4121"/>
              <a:ext cx="473" cy="199"/>
            </a:xfrm>
            <a:prstGeom prst="rect">
              <a:avLst/>
            </a:prstGeom>
            <a:solidFill>
              <a:srgbClr val="FDB6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Rectangle 10">
              <a:extLst>
                <a:ext uri="{FF2B5EF4-FFF2-40B4-BE49-F238E27FC236}">
                  <a16:creationId xmlns:a16="http://schemas.microsoft.com/office/drawing/2014/main" id="{8707CBFC-45D2-A44E-96A0-F66336AA74C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96" y="4121"/>
              <a:ext cx="1259" cy="199"/>
            </a:xfrm>
            <a:prstGeom prst="rect">
              <a:avLst/>
            </a:prstGeom>
            <a:solidFill>
              <a:srgbClr val="1DB4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Rectangle 11">
              <a:extLst>
                <a:ext uri="{FF2B5EF4-FFF2-40B4-BE49-F238E27FC236}">
                  <a16:creationId xmlns:a16="http://schemas.microsoft.com/office/drawing/2014/main" id="{3DCC8FA6-07E7-514F-8F63-AB7C846E0B2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154" y="4121"/>
              <a:ext cx="428" cy="199"/>
            </a:xfrm>
            <a:prstGeom prst="rect">
              <a:avLst/>
            </a:prstGeom>
            <a:solidFill>
              <a:srgbClr val="D0DF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2" name="Tekstin paikkamerkki 41">
            <a:extLst>
              <a:ext uri="{FF2B5EF4-FFF2-40B4-BE49-F238E27FC236}">
                <a16:creationId xmlns:a16="http://schemas.microsoft.com/office/drawing/2014/main" id="{81A49230-66A9-EC43-BCF5-DFD127B0C8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3" name="Tekstin paikkamerkki 42">
            <a:extLst>
              <a:ext uri="{FF2B5EF4-FFF2-40B4-BE49-F238E27FC236}">
                <a16:creationId xmlns:a16="http://schemas.microsoft.com/office/drawing/2014/main" id="{82D65756-D9D8-2B4D-9F74-3CC0136936E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4" name="Tekstin paikkamerkki 43">
            <a:extLst>
              <a:ext uri="{FF2B5EF4-FFF2-40B4-BE49-F238E27FC236}">
                <a16:creationId xmlns:a16="http://schemas.microsoft.com/office/drawing/2014/main" id="{7864B311-09CB-B344-8235-BC41C578D50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5" name="Tekstin paikkamerkki 44">
            <a:extLst>
              <a:ext uri="{FF2B5EF4-FFF2-40B4-BE49-F238E27FC236}">
                <a16:creationId xmlns:a16="http://schemas.microsoft.com/office/drawing/2014/main" id="{78F4DFD3-AF4E-2E48-83A9-B9261DE93D3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6" name="Tekstin paikkamerkki 45">
            <a:extLst>
              <a:ext uri="{FF2B5EF4-FFF2-40B4-BE49-F238E27FC236}">
                <a16:creationId xmlns:a16="http://schemas.microsoft.com/office/drawing/2014/main" id="{0EAA7182-73EC-CB4C-A64E-F10A17C0B86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7" name="Tekstin paikkamerkki 46">
            <a:extLst>
              <a:ext uri="{FF2B5EF4-FFF2-40B4-BE49-F238E27FC236}">
                <a16:creationId xmlns:a16="http://schemas.microsoft.com/office/drawing/2014/main" id="{1E39320C-0082-814E-9F44-B038B952B1E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8" name="Tekstin paikkamerkki 47">
            <a:extLst>
              <a:ext uri="{FF2B5EF4-FFF2-40B4-BE49-F238E27FC236}">
                <a16:creationId xmlns:a16="http://schemas.microsoft.com/office/drawing/2014/main" id="{CCCB50FA-C1EB-7A43-9091-C917136CD51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9" name="Tekstin paikkamerkki 48">
            <a:extLst>
              <a:ext uri="{FF2B5EF4-FFF2-40B4-BE49-F238E27FC236}">
                <a16:creationId xmlns:a16="http://schemas.microsoft.com/office/drawing/2014/main" id="{D32C80A1-9FB6-8548-A392-B5A405414CA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0" name="Tekstin paikkamerkki 49">
            <a:extLst>
              <a:ext uri="{FF2B5EF4-FFF2-40B4-BE49-F238E27FC236}">
                <a16:creationId xmlns:a16="http://schemas.microsoft.com/office/drawing/2014/main" id="{7059A9CC-C921-9545-A304-DD8E9731A870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1" name="Tekstin paikkamerkki 50">
            <a:extLst>
              <a:ext uri="{FF2B5EF4-FFF2-40B4-BE49-F238E27FC236}">
                <a16:creationId xmlns:a16="http://schemas.microsoft.com/office/drawing/2014/main" id="{396C0A0F-0B65-B14F-BEFD-E44FC6FE4EC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2" name="Tekstin paikkamerkki 51">
            <a:extLst>
              <a:ext uri="{FF2B5EF4-FFF2-40B4-BE49-F238E27FC236}">
                <a16:creationId xmlns:a16="http://schemas.microsoft.com/office/drawing/2014/main" id="{70014006-9AFD-5344-B7B1-ECA795487EB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E7486AE-75FB-8E4C-A2BB-BF72243578D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4" name="Tekstin paikkamerkki 53">
            <a:extLst>
              <a:ext uri="{FF2B5EF4-FFF2-40B4-BE49-F238E27FC236}">
                <a16:creationId xmlns:a16="http://schemas.microsoft.com/office/drawing/2014/main" id="{37866F84-AF89-714C-871F-0EA076AC798C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5" name="Tekstin paikkamerkki 54">
            <a:extLst>
              <a:ext uri="{FF2B5EF4-FFF2-40B4-BE49-F238E27FC236}">
                <a16:creationId xmlns:a16="http://schemas.microsoft.com/office/drawing/2014/main" id="{9675B28A-5FD9-C54C-9EC9-EEF281D390D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6" name="Tekstin paikkamerkki 55">
            <a:extLst>
              <a:ext uri="{FF2B5EF4-FFF2-40B4-BE49-F238E27FC236}">
                <a16:creationId xmlns:a16="http://schemas.microsoft.com/office/drawing/2014/main" id="{91FA415F-4CD8-0E4E-9D09-E9673439E66F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7" name="Tekstin paikkamerkki 56">
            <a:extLst>
              <a:ext uri="{FF2B5EF4-FFF2-40B4-BE49-F238E27FC236}">
                <a16:creationId xmlns:a16="http://schemas.microsoft.com/office/drawing/2014/main" id="{C00FE5B7-41AF-884D-95EA-3B0E7B007A6F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8" name="Tekstin paikkamerkki 57">
            <a:extLst>
              <a:ext uri="{FF2B5EF4-FFF2-40B4-BE49-F238E27FC236}">
                <a16:creationId xmlns:a16="http://schemas.microsoft.com/office/drawing/2014/main" id="{7FEE652C-2C79-A346-842E-9EAD5A9748A5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9" name="Tekstin paikkamerkki 58">
            <a:extLst>
              <a:ext uri="{FF2B5EF4-FFF2-40B4-BE49-F238E27FC236}">
                <a16:creationId xmlns:a16="http://schemas.microsoft.com/office/drawing/2014/main" id="{0FB15C5F-E8EC-6C4F-992D-8E9E005E89E4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0" name="Tekstin paikkamerkki 59">
            <a:extLst>
              <a:ext uri="{FF2B5EF4-FFF2-40B4-BE49-F238E27FC236}">
                <a16:creationId xmlns:a16="http://schemas.microsoft.com/office/drawing/2014/main" id="{5B9A8EB2-5D7B-6F40-8147-A5DFA6755F8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1" name="Tekstin paikkamerkki 60">
            <a:extLst>
              <a:ext uri="{FF2B5EF4-FFF2-40B4-BE49-F238E27FC236}">
                <a16:creationId xmlns:a16="http://schemas.microsoft.com/office/drawing/2014/main" id="{2B9E586C-ACCB-CF43-8504-C064B5C6F9A9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2" name="Tekstin paikkamerkki 61">
            <a:extLst>
              <a:ext uri="{FF2B5EF4-FFF2-40B4-BE49-F238E27FC236}">
                <a16:creationId xmlns:a16="http://schemas.microsoft.com/office/drawing/2014/main" id="{DDD0831D-B7AF-EA4C-B4AA-D68260A8B7A8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6405587"/>
      </p:ext>
    </p:extLst>
  </p:cSld>
  <p:clrMapOvr>
    <a:masterClrMapping/>
  </p:clrMapOvr>
</p:sld>
</file>

<file path=ppt/theme/theme1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3696</TotalTime>
  <Words>0</Words>
  <Application>Microsoft Macintosh PowerPoint</Application>
  <PresentationFormat>Mukautettu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Mukautettu suunnittelumalli</vt:lpstr>
      <vt:lpstr>PowerPoint-esitys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Talous hallussa</dc:title>
  <dc:subject>NY Talous hallussa</dc:subject>
  <dc:creator>Nuori Yrittäjyys</dc:creator>
  <cp:keywords>NY Talous hallussa</cp:keywords>
  <cp:lastModifiedBy>Erja Anttonen</cp:lastModifiedBy>
  <cp:revision>158</cp:revision>
  <cp:lastPrinted>2016-04-04T11:39:15Z</cp:lastPrinted>
  <dcterms:created xsi:type="dcterms:W3CDTF">2008-11-21T08:42:57Z</dcterms:created>
  <dcterms:modified xsi:type="dcterms:W3CDTF">2019-05-01T13:44:39Z</dcterms:modified>
</cp:coreProperties>
</file>